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2"/>
  </p:notesMasterIdLst>
  <p:sldIdLst>
    <p:sldId id="267" r:id="rId3"/>
    <p:sldId id="282" r:id="rId4"/>
    <p:sldId id="292" r:id="rId5"/>
    <p:sldId id="289" r:id="rId6"/>
    <p:sldId id="291" r:id="rId7"/>
    <p:sldId id="259" r:id="rId8"/>
    <p:sldId id="287" r:id="rId9"/>
    <p:sldId id="27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tro Mwamlima" initials="PM" lastIdx="2" clrIdx="0">
    <p:extLst>
      <p:ext uri="{19B8F6BF-5375-455C-9EA6-DF929625EA0E}">
        <p15:presenceInfo xmlns:p15="http://schemas.microsoft.com/office/powerpoint/2012/main" userId="2c128da1da3475b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65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429" autoAdjust="0"/>
    <p:restoredTop sz="93741" autoAdjust="0"/>
  </p:normalViewPr>
  <p:slideViewPr>
    <p:cSldViewPr snapToGrid="0" snapToObjects="1">
      <p:cViewPr varScale="1">
        <p:scale>
          <a:sx n="63" d="100"/>
          <a:sy n="63" d="100"/>
        </p:scale>
        <p:origin x="25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jpg>
</file>

<file path=ppt/media/image18.jpg>
</file>

<file path=ppt/media/image19.jpg>
</file>

<file path=ppt/media/image2.jpeg>
</file>

<file path=ppt/media/image20.jpeg>
</file>

<file path=ppt/media/image21.jpeg>
</file>

<file path=ppt/media/image3.jpeg>
</file>

<file path=ppt/media/image4.jpeg>
</file>

<file path=ppt/media/image5.jp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D1B36-DCCE-4F3C-85B0-1C14E7947F0B}" type="datetimeFigureOut">
              <a:rPr lang="en-TZ" smtClean="0"/>
              <a:t>26/04/2024</a:t>
            </a:fld>
            <a:endParaRPr lang="en-T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A1A54-0799-4738-982A-D5ABC88EB1CC}" type="slidenum">
              <a:rPr lang="en-TZ" smtClean="0"/>
              <a:t>‹#›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1407820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9A1A54-0799-4738-982A-D5ABC88EB1CC}" type="slidenum">
              <a:rPr lang="en-TZ" smtClean="0"/>
              <a:t>1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2127672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A6D300-7AB7-9CE2-8CFB-DB8899482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C88C0B-AFCA-F9A4-503F-279A28DDC4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57B02A5-2804-BD24-7FFE-E459E1D66B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ctr" rtl="0" eaLnBrk="1" fontAlgn="b" latinLnBrk="0" hangingPunct="1">
              <a:spcBef>
                <a:spcPts val="0"/>
              </a:spcBef>
              <a:spcAft>
                <a:spcPts val="0"/>
              </a:spcAft>
            </a:pPr>
            <a:endParaRPr lang="en-TZ" sz="1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B369CA-022A-02A6-4E54-E3CB3A49EE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9A1A54-0799-4738-982A-D5ABC88EB1CC}" type="slidenum">
              <a:rPr lang="en-TZ" smtClean="0"/>
              <a:t>5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2974138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C42D0-A2AB-4487-FF1E-3C37EE19D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33B1E0-06A6-63A0-0A82-EC2805C824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C8E3C-4703-81E8-3EDA-451D32E545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ctr" rtl="0" eaLnBrk="1" fontAlgn="b" latinLnBrk="0" hangingPunct="1">
              <a:spcBef>
                <a:spcPts val="0"/>
              </a:spcBef>
              <a:spcAft>
                <a:spcPts val="0"/>
              </a:spcAft>
            </a:pPr>
            <a:endParaRPr lang="en-TZ" sz="1800" b="0" i="0" u="none" strike="noStrike" dirty="0">
              <a:effectLst/>
              <a:latin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2289D-208A-612D-B431-804E889F00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9A1A54-0799-4738-982A-D5ABC88EB1CC}" type="slidenum">
              <a:rPr lang="en-TZ" smtClean="0"/>
              <a:t>7</a:t>
            </a:fld>
            <a:endParaRPr lang="en-TZ"/>
          </a:p>
        </p:txBody>
      </p:sp>
    </p:spTree>
    <p:extLst>
      <p:ext uri="{BB962C8B-B14F-4D97-AF65-F5344CB8AC3E}">
        <p14:creationId xmlns:p14="http://schemas.microsoft.com/office/powerpoint/2010/main" val="3669833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15EA-A48A-1E41-9E9B-C8049B50C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FD343-15F3-2946-B679-6E2A6527CB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634DB-71DC-A44C-BB0B-6AD02083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4FE16-757F-4C63-B254-EFB4552DEDE1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818A-78DE-8A45-B0E4-D9EAD73FE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FBAC9-E0A5-3A46-A20B-5A5C5B30D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296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0141-DAB1-7444-BEFF-C89069A1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D2D0F2-5BFD-1D49-BC71-0421D714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869F8-466F-1942-A626-5DAD3B9D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10C1-FD75-4522-B633-C33F27B5590F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A83D0-4F6E-B649-9331-916CE5B98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89E82-94B1-284D-AEC9-9B47916D3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AD25EE-FAD2-534D-859D-66F1FF8D6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F0814E-8372-FD44-940B-13093D27D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827FD-6A67-B34C-92C3-BFA683F4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8580C-FE61-4F6F-97EE-7FEEF8F30533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599B7-2978-AC4F-85A1-F8D2043A9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0C7C6-2187-C548-B6F6-D7992AEF2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84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715EA-A48A-1E41-9E9B-C8049B50C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FD343-15F3-2946-B679-6E2A6527CB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634DB-71DC-A44C-BB0B-6AD02083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818A-78DE-8A45-B0E4-D9EAD73FE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FBAC9-E0A5-3A46-A20B-5A5C5B30D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58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5331-474F-D240-B944-A0776663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DFC49-FE9B-6143-BC9E-27E9A827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9B635-3C91-2A42-A35A-398255BC7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75604-84C2-B340-9110-A9051C4C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A0AD6-2319-F349-9D0E-F4DFE70B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258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9C099-4D79-3646-9CD2-98C15BF3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33848-5FF8-1945-B4DB-CB6B57F72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694E7-ED1E-A54B-80C7-7561C3D89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C550E-56A6-D948-B4BA-FF7714407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1E751-5222-404D-83F8-6EB2D5C1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1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6AA-8079-074D-A032-667CBB591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13F56-60BA-6B42-B88D-D8A63A787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3AA39-EAFF-7548-9E85-3190C1950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9A314-3D3A-9748-9B86-631D6BA73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CD887-0414-084D-AD66-11C4C31C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D8929-7FFE-9641-8689-AF62BA81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094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159AA-CA52-5E46-8366-636EB72F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96A6B-70D1-804B-BA6F-26B38A7D3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2370C9-F3B1-064D-938C-D6BA28690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B74C-11B5-B947-ADCE-A87BCFD53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2A8E73-F638-A549-B748-9C80559A9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BB21CE-AD47-9145-8FA0-AC21D948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423A7A-5F52-644F-84D7-2726D5B5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2CC1B9-3412-FB42-9317-D3B50211F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3010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5FA3-694E-9344-AE03-B8652068D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D1557C-3D85-D04E-8F37-ADC549AA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F2683-156C-424B-B84D-F781E246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163AEA-B946-1C40-800F-014B9C752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762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5B6F1-B4FC-DD4B-AB83-9B131F50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D0041-7EEE-DB4B-9115-2690444CC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2226C-FAA8-9243-B8A8-232BA2A87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7993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A6FC-D3CC-C24D-BB68-57C41806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8A75D-C5FC-1E4B-BF2F-6B5C6736C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3ABA8-BBF8-3A42-B4B8-22418EBA0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AFA5A-D25D-274B-BA34-FBF7A8ACF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1D01D-D46C-8749-939C-CF2D15B5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0733-5235-5041-84D5-48E2EF84D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945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5331-474F-D240-B944-A0776663C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DFC49-FE9B-6143-BC9E-27E9A827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9B635-3C91-2A42-A35A-398255BC7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52B72-AB3A-44F5-817F-7FE02BE70665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75604-84C2-B340-9110-A9051C4C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A0AD6-2319-F349-9D0E-F4DFE70B7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4183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4478-ECB2-4343-91B0-C53258416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7F658-51EF-1C44-A96E-155A04E2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C0C04-D0E2-B64A-B03D-AF838069A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6AD74-F365-3143-AE8C-E6865630B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F149B-65E7-6F4A-9D7D-E13D97BD9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027E-9A28-D249-9046-7F0113973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695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40141-DAB1-7444-BEFF-C89069A16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D2D0F2-5BFD-1D49-BC71-0421D7149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869F8-466F-1942-A626-5DAD3B9D2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A83D0-4F6E-B649-9331-916CE5B98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89E82-94B1-284D-AEC9-9B47916D3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0732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AD25EE-FAD2-534D-859D-66F1FF8D69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F0814E-8372-FD44-940B-13093D27D6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827FD-6A67-B34C-92C3-BFA683F4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B599B7-2978-AC4F-85A1-F8D2043A9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0C7C6-2187-C548-B6F6-D7992AEF2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6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9C099-4D79-3646-9CD2-98C15BF3A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33848-5FF8-1945-B4DB-CB6B57F72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694E7-ED1E-A54B-80C7-7561C3D89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88440-43E9-45D9-A047-1C66A726BCE7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C550E-56A6-D948-B4BA-FF7714407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1E751-5222-404D-83F8-6EB2D5C1E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677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6AA-8079-074D-A032-667CBB591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13F56-60BA-6B42-B88D-D8A63A787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33AA39-EAFF-7548-9E85-3190C1950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9A314-3D3A-9748-9B86-631D6BA73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D0F55-778A-44EE-A472-92A1A8EB57C9}" type="datetime1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CD887-0414-084D-AD66-11C4C31C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4D8929-7FFE-9641-8689-AF62BA819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6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159AA-CA52-5E46-8366-636EB72F9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96A6B-70D1-804B-BA6F-26B38A7D3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2370C9-F3B1-064D-938C-D6BA286903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2AB74C-11B5-B947-ADCE-A87BCFD53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2A8E73-F638-A549-B748-9C80559A9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BB21CE-AD47-9145-8FA0-AC21D948D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89A1-A0BF-4463-BA5E-0D6E85AFB6BA}" type="datetime1">
              <a:rPr lang="en-US" smtClean="0"/>
              <a:t>4/26/2024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423A7A-5F52-644F-84D7-2726D5B5B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2CC1B9-3412-FB42-9317-D3B50211F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58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D5FA3-694E-9344-AE03-B8652068D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D1557C-3D85-D04E-8F37-ADC549AAC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3B6EE-8446-4C5C-BD20-D3B2A5847BC6}" type="datetime1">
              <a:rPr lang="en-US" smtClean="0"/>
              <a:t>4/26/2024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BF2683-156C-424B-B84D-F781E246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163AEA-B946-1C40-800F-014B9C752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9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5B6F1-B4FC-DD4B-AB83-9B131F50A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D049-C156-48B7-B9DD-12441A503D40}" type="datetime1">
              <a:rPr lang="en-US" smtClean="0"/>
              <a:t>4/26/2024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7D0041-7EEE-DB4B-9115-2690444CC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2226C-FAA8-9243-B8A8-232BA2A87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993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A6FC-D3CC-C24D-BB68-57C41806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8A75D-C5FC-1E4B-BF2F-6B5C6736C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3ABA8-BBF8-3A42-B4B8-22418EBA0C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AFA5A-D25D-274B-BA34-FBF7A8ACF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D7921-3A7A-4AA2-80B7-9FB318CD54D3}" type="datetime1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1D01D-D46C-8749-939C-CF2D15B5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DB0733-5235-5041-84D5-48E2EF84D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79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84478-ECB2-4343-91B0-C53258416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37F658-51EF-1C44-A96E-155A04E241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3C0C04-D0E2-B64A-B03D-AF838069A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6AD74-F365-3143-AE8C-E6865630B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683D5-389F-432D-B00C-BC8674F8A741}" type="datetime1">
              <a:rPr lang="en-US" smtClean="0"/>
              <a:t>4/26/2024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F149B-65E7-6F4A-9D7D-E13D97BD9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B027E-9A28-D249-9046-7F0113973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968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A291F-8F5E-E641-B065-3DC54431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5EC2E-AA6D-6347-BC85-5A7B10D2A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E0E6-B268-D047-9C6C-C56944D44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DEE0D-13BE-447D-B3E5-9E9E4CAE109A}" type="datetime1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346C3-B108-6046-A609-7BA21A639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82C8E-9788-B945-A6C9-AD14688E7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643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4A291F-8F5E-E641-B065-3DC544314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5EC2E-AA6D-6347-BC85-5A7B10D2A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E0E6-B268-D047-9C6C-C56944D44C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A0A1B-ABBB-FA4D-9645-B0D65B1D9011}" type="datetimeFigureOut">
              <a:rPr lang="en-US" smtClean="0"/>
              <a:t>4/26/2024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346C3-B108-6046-A609-7BA21A639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82C8E-9788-B945-A6C9-AD14688E7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86CEC0-B2F3-5C4B-87EB-3281EA3389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72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B38946-C69A-AA01-4554-CB062D385C71}"/>
              </a:ext>
            </a:extLst>
          </p:cNvPr>
          <p:cNvSpPr txBox="1"/>
          <p:nvPr/>
        </p:nvSpPr>
        <p:spPr>
          <a:xfrm>
            <a:off x="631371" y="446780"/>
            <a:ext cx="11276149" cy="107721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3175">
            <a:noFill/>
            <a:prstDash val="lg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Smart rapid production of biogas and compost from organic wastes using an invented Enhanced Duo Reactor (EDR)</a:t>
            </a:r>
            <a:endParaRPr lang="en-TZ" sz="32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6AB900-75B0-4D5C-1C82-199901C297BC}"/>
              </a:ext>
            </a:extLst>
          </p:cNvPr>
          <p:cNvSpPr/>
          <p:nvPr/>
        </p:nvSpPr>
        <p:spPr>
          <a:xfrm>
            <a:off x="4056198" y="2820868"/>
            <a:ext cx="4079604" cy="1025922"/>
          </a:xfrm>
          <a:prstGeom prst="rect">
            <a:avLst/>
          </a:prstGeom>
          <a:ln w="317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000" b="1" i="1" u="sng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PhD student/Inventor: </a:t>
            </a:r>
          </a:p>
          <a:p>
            <a:pPr algn="ctr">
              <a:spcAft>
                <a:spcPts val="800"/>
              </a:spcAft>
            </a:pPr>
            <a:r>
              <a:rPr lang="en-US" sz="2400" b="1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Petro Mwamlima (P038/T21)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787218-1131-02C0-67F5-08C48CB6C8EB}"/>
              </a:ext>
            </a:extLst>
          </p:cNvPr>
          <p:cNvSpPr/>
          <p:nvPr/>
        </p:nvSpPr>
        <p:spPr>
          <a:xfrm>
            <a:off x="4718678" y="5143660"/>
            <a:ext cx="3161029" cy="1374735"/>
          </a:xfrm>
          <a:prstGeom prst="rect">
            <a:avLst/>
          </a:prstGeom>
          <a:ln w="3175"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n-US" sz="2000" b="1" i="1" u="sng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Supervisors (co-inventors): </a:t>
            </a:r>
          </a:p>
          <a:p>
            <a:pPr marL="457200" indent="-457200" algn="ctr">
              <a:spcAft>
                <a:spcPts val="800"/>
              </a:spcAft>
              <a:buAutoNum type="arabicPeriod"/>
            </a:pPr>
            <a:r>
              <a:rPr lang="en-US" sz="2000" b="1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Prof. Karoli N. Njau</a:t>
            </a:r>
          </a:p>
          <a:p>
            <a:pPr marL="457200" indent="-457200" algn="ctr">
              <a:spcAft>
                <a:spcPts val="800"/>
              </a:spcAft>
              <a:buAutoNum type="arabicPeriod"/>
            </a:pPr>
            <a:r>
              <a:rPr lang="en-US" sz="2000" b="1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Dr. Mwemezi Rwiza</a:t>
            </a:r>
            <a:endParaRPr lang="en-TZ" sz="20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212846-38B3-3D3C-5D6C-C017C1556C84}"/>
              </a:ext>
            </a:extLst>
          </p:cNvPr>
          <p:cNvSpPr/>
          <p:nvPr/>
        </p:nvSpPr>
        <p:spPr>
          <a:xfrm>
            <a:off x="0" y="0"/>
            <a:ext cx="631371" cy="68580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3175">
            <a:noFill/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Z"/>
          </a:p>
        </p:txBody>
      </p:sp>
      <p:pic>
        <p:nvPicPr>
          <p:cNvPr id="1026" name="Picture 2" descr="Project Leadership &amp; Team Members - Higher Education for ...">
            <a:extLst>
              <a:ext uri="{FF2B5EF4-FFF2-40B4-BE49-F238E27FC236}">
                <a16:creationId xmlns:a16="http://schemas.microsoft.com/office/drawing/2014/main" id="{0B7CABA5-05FB-4017-5376-F000600CA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110" y="4917220"/>
            <a:ext cx="1309440" cy="15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hi University (ARU) | LinkedIn">
            <a:extLst>
              <a:ext uri="{FF2B5EF4-FFF2-40B4-BE49-F238E27FC236}">
                <a16:creationId xmlns:a16="http://schemas.microsoft.com/office/drawing/2014/main" id="{74775586-9C0B-E2B1-2C39-2B87AC7414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3884" y="5007220"/>
            <a:ext cx="1485717" cy="14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lson Mandela University logo | CREATES">
            <a:extLst>
              <a:ext uri="{FF2B5EF4-FFF2-40B4-BE49-F238E27FC236}">
                <a16:creationId xmlns:a16="http://schemas.microsoft.com/office/drawing/2014/main" id="{6FFB6576-C465-7B06-C54D-334EDA455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176" y="4916628"/>
            <a:ext cx="19431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515FF490-2D25-0BE1-64CD-8EDC01A84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256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1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45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AEB48-54EE-1E30-7D8A-5C58F851A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F93F9F8B-D776-E322-584C-243B11439A7A}"/>
              </a:ext>
            </a:extLst>
          </p:cNvPr>
          <p:cNvSpPr txBox="1">
            <a:spLocks/>
          </p:cNvSpPr>
          <p:nvPr/>
        </p:nvSpPr>
        <p:spPr>
          <a:xfrm>
            <a:off x="-1" y="937442"/>
            <a:ext cx="7108369" cy="60076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DE58E-3CF8-C80C-B86C-2F7F46667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37442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&amp; Problem Statement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5BC31D-2DD9-BDD6-33EF-0CB816F49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8370" y="937442"/>
            <a:ext cx="5083629" cy="6007671"/>
          </a:xfrm>
        </p:spPr>
        <p:txBody>
          <a:bodyPr>
            <a:normAutofit/>
          </a:bodyPr>
          <a:lstStyle/>
          <a:p>
            <a:pPr algn="l"/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Statements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D30D8E6-0298-4262-6FE7-4C0328437B20}"/>
              </a:ext>
            </a:extLst>
          </p:cNvPr>
          <p:cNvSpPr/>
          <p:nvPr/>
        </p:nvSpPr>
        <p:spPr>
          <a:xfrm>
            <a:off x="111352" y="1481159"/>
            <a:ext cx="6792143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wrap="square" numCol="1"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0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FS Dewatering Technologies</a:t>
            </a:r>
            <a:endParaRPr lang="en-US" sz="2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Belt filter press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Centrifuge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Geo-textile (Geotubes)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543B5A-8D8F-9B78-FC55-74F725DE02BA}"/>
              </a:ext>
            </a:extLst>
          </p:cNvPr>
          <p:cNvSpPr/>
          <p:nvPr/>
        </p:nvSpPr>
        <p:spPr>
          <a:xfrm>
            <a:off x="4511159" y="2003306"/>
            <a:ext cx="2392336" cy="7078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numCol="1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Sand drying beds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DEWATS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418A17-E711-060A-AFBC-06CFCBF04AC6}"/>
              </a:ext>
            </a:extLst>
          </p:cNvPr>
          <p:cNvSpPr txBox="1"/>
          <p:nvPr/>
        </p:nvSpPr>
        <p:spPr>
          <a:xfrm>
            <a:off x="7187825" y="1780213"/>
            <a:ext cx="4924718" cy="646331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Demand for recycling of dewatered FS in the production of organic fertilizer and energy.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A0235F3-5CD3-3C88-8CAF-44E936F56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777" y="3648634"/>
            <a:ext cx="3120000" cy="2340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9255C4-C4F8-1B75-028A-2B48D14B81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4" t="9036" b="2075"/>
          <a:stretch/>
        </p:blipFill>
        <p:spPr>
          <a:xfrm>
            <a:off x="166951" y="3724558"/>
            <a:ext cx="3085380" cy="2196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0F7C5C1-7079-35A7-1409-C10EBAA8F337}"/>
              </a:ext>
            </a:extLst>
          </p:cNvPr>
          <p:cNvSpPr/>
          <p:nvPr/>
        </p:nvSpPr>
        <p:spPr>
          <a:xfrm rot="19895256">
            <a:off x="4777198" y="6138526"/>
            <a:ext cx="1860258" cy="338554"/>
          </a:xfrm>
          <a:prstGeom prst="rect">
            <a:avLst/>
          </a:prstGeom>
          <a:ln w="3175">
            <a:solidFill>
              <a:schemeClr val="accent4">
                <a:lumMod val="50000"/>
              </a:schemeClr>
            </a:solidFill>
            <a:prstDash val="lgDashDot"/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</a:rPr>
              <a:t>Poor quality dry FS</a:t>
            </a:r>
            <a:endParaRPr lang="en-TZ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B1689BC-71A5-CC50-54A0-2E933E2E8F92}"/>
              </a:ext>
            </a:extLst>
          </p:cNvPr>
          <p:cNvSpPr/>
          <p:nvPr/>
        </p:nvSpPr>
        <p:spPr>
          <a:xfrm rot="20777915">
            <a:off x="964021" y="6190175"/>
            <a:ext cx="1491236" cy="338554"/>
          </a:xfrm>
          <a:prstGeom prst="rect">
            <a:avLst/>
          </a:prstGeom>
          <a:ln w="3175">
            <a:solidFill>
              <a:schemeClr val="accent4">
                <a:lumMod val="50000"/>
              </a:schemeClr>
            </a:solidFill>
            <a:prstDash val="lgDashDotDot"/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Clogged system</a:t>
            </a:r>
            <a:endParaRPr lang="en-TZ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B3CE6AB-F725-8767-5446-23F2762C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256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2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A58605-B475-7158-BE4A-A4032A9B3FA0}"/>
              </a:ext>
            </a:extLst>
          </p:cNvPr>
          <p:cNvSpPr txBox="1"/>
          <p:nvPr/>
        </p:nvSpPr>
        <p:spPr>
          <a:xfrm>
            <a:off x="7196972" y="2572099"/>
            <a:ext cx="4924718" cy="92333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Limited information is available on the controlled-environment experiments in the production of compost and biogas.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DD5BE0-3C86-828F-91AA-73F6F01854F9}"/>
              </a:ext>
            </a:extLst>
          </p:cNvPr>
          <p:cNvSpPr txBox="1"/>
          <p:nvPr/>
        </p:nvSpPr>
        <p:spPr>
          <a:xfrm>
            <a:off x="7196972" y="3651943"/>
            <a:ext cx="4924718" cy="92333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Absence of an automated controlled-environment laboratory facility for conducting composting and biogas production.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3E53552-06DC-CCD0-F035-D6F47E3EAC9C}"/>
              </a:ext>
            </a:extLst>
          </p:cNvPr>
          <p:cNvSpPr/>
          <p:nvPr/>
        </p:nvSpPr>
        <p:spPr>
          <a:xfrm>
            <a:off x="7196972" y="5213655"/>
            <a:ext cx="4915571" cy="584775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sysDash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Temperature, Moisture content, Feedstock  mixing pattern (mixing rate and frequency)</a:t>
            </a:r>
            <a:endParaRPr lang="en-TZ" sz="16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EAB8A74-4702-1DA1-4B43-DD8A4CE81029}"/>
              </a:ext>
            </a:extLst>
          </p:cNvPr>
          <p:cNvSpPr/>
          <p:nvPr/>
        </p:nvSpPr>
        <p:spPr>
          <a:xfrm rot="20905940">
            <a:off x="9956624" y="1105833"/>
            <a:ext cx="1625986" cy="523220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Circular economy/ Waste trading</a:t>
            </a:r>
            <a:endParaRPr lang="en-TZ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18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0" grpId="0" animBg="1"/>
      <p:bldP spid="4" grpId="0" animBg="1"/>
      <p:bldP spid="12" grpId="0" animBg="1"/>
      <p:bldP spid="14" grpId="0" animBg="1"/>
      <p:bldP spid="1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AEB48-54EE-1E30-7D8A-5C58F851AD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F93F9F8B-D776-E322-584C-243B11439A7A}"/>
              </a:ext>
            </a:extLst>
          </p:cNvPr>
          <p:cNvSpPr txBox="1">
            <a:spLocks/>
          </p:cNvSpPr>
          <p:nvPr/>
        </p:nvSpPr>
        <p:spPr>
          <a:xfrm>
            <a:off x="-1" y="512719"/>
            <a:ext cx="7762744" cy="419587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DE58E-3CF8-C80C-B86C-2F7F46667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528320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Need</a:t>
            </a:r>
            <a:endParaRPr lang="en-US" sz="4800" b="1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B3CE6AB-F725-8767-5446-23F2762C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256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3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Open unpaved windrow composting | Compost Systems">
            <a:extLst>
              <a:ext uri="{FF2B5EF4-FFF2-40B4-BE49-F238E27FC236}">
                <a16:creationId xmlns:a16="http://schemas.microsoft.com/office/drawing/2014/main" id="{0E75A475-4537-6E24-F7BE-8F16F4C7A5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" t="40445" r="27087" b="16889"/>
          <a:stretch/>
        </p:blipFill>
        <p:spPr bwMode="auto">
          <a:xfrm>
            <a:off x="165646" y="536332"/>
            <a:ext cx="3706993" cy="1612890"/>
          </a:xfrm>
          <a:prstGeom prst="rect">
            <a:avLst/>
          </a:prstGeom>
          <a:noFill/>
          <a:ln w="3175">
            <a:solidFill>
              <a:srgbClr val="17656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82FC03-549B-41CE-5AA0-6916C6E5D59C}"/>
              </a:ext>
            </a:extLst>
          </p:cNvPr>
          <p:cNvSpPr/>
          <p:nvPr/>
        </p:nvSpPr>
        <p:spPr>
          <a:xfrm>
            <a:off x="166551" y="2140233"/>
            <a:ext cx="3707003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Windrow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BDBA43-1868-84AE-CF8F-57ECDE652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14" y="2564781"/>
            <a:ext cx="3740061" cy="1743855"/>
          </a:xfrm>
          <a:prstGeom prst="rect">
            <a:avLst/>
          </a:prstGeom>
          <a:ln>
            <a:solidFill>
              <a:srgbClr val="176563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A9F5423-F475-CD71-9A51-FA6AE1E2DFED}"/>
              </a:ext>
            </a:extLst>
          </p:cNvPr>
          <p:cNvSpPr/>
          <p:nvPr/>
        </p:nvSpPr>
        <p:spPr>
          <a:xfrm>
            <a:off x="163942" y="4312996"/>
            <a:ext cx="3707003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Aerated Static Pile (ASP)</a:t>
            </a:r>
          </a:p>
        </p:txBody>
      </p:sp>
      <p:pic>
        <p:nvPicPr>
          <p:cNvPr id="1028" name="Picture 4" descr="Optimization of waste combinations during in-vessel composting of ...">
            <a:extLst>
              <a:ext uri="{FF2B5EF4-FFF2-40B4-BE49-F238E27FC236}">
                <a16:creationId xmlns:a16="http://schemas.microsoft.com/office/drawing/2014/main" id="{DE03ED45-ADB6-9911-8150-E89AE7BA5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1549" y="1837734"/>
            <a:ext cx="3786461" cy="2448000"/>
          </a:xfrm>
          <a:prstGeom prst="rect">
            <a:avLst/>
          </a:prstGeom>
          <a:noFill/>
          <a:ln>
            <a:solidFill>
              <a:srgbClr val="17656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F81221B-F8B4-5DA2-C455-5C5E7B592279}"/>
              </a:ext>
            </a:extLst>
          </p:cNvPr>
          <p:cNvSpPr/>
          <p:nvPr/>
        </p:nvSpPr>
        <p:spPr>
          <a:xfrm>
            <a:off x="3969479" y="4308636"/>
            <a:ext cx="3793264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In-vessel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10A6C5FF-2385-F425-DD07-0F410C663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327" y="528320"/>
            <a:ext cx="2663672" cy="1844839"/>
          </a:xfrm>
          <a:prstGeom prst="rect">
            <a:avLst/>
          </a:prstGeom>
          <a:noFill/>
          <a:ln>
            <a:solidFill>
              <a:srgbClr val="17656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DC57CEF-D522-7F13-B010-ECC0E8800EFC}"/>
              </a:ext>
            </a:extLst>
          </p:cNvPr>
          <p:cNvSpPr/>
          <p:nvPr/>
        </p:nvSpPr>
        <p:spPr>
          <a:xfrm>
            <a:off x="9528326" y="2373159"/>
            <a:ext cx="2663674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Fixed Dome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EA2954-C008-7413-9D12-C17A6AC0BFEA}"/>
              </a:ext>
            </a:extLst>
          </p:cNvPr>
          <p:cNvSpPr/>
          <p:nvPr/>
        </p:nvSpPr>
        <p:spPr>
          <a:xfrm rot="20955780">
            <a:off x="3897739" y="1010756"/>
            <a:ext cx="3793264" cy="369332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Aerobic Composting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108FE58-9EC7-DA50-B85E-5D9D77A7CCB6}"/>
              </a:ext>
            </a:extLst>
          </p:cNvPr>
          <p:cNvSpPr/>
          <p:nvPr/>
        </p:nvSpPr>
        <p:spPr>
          <a:xfrm rot="21107860">
            <a:off x="9653359" y="3018316"/>
            <a:ext cx="2406194" cy="369332"/>
          </a:xfrm>
          <a:prstGeom prst="rect">
            <a:avLst/>
          </a:prstGeom>
          <a:noFill/>
          <a:ln>
            <a:solidFill>
              <a:srgbClr val="FF0000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Biogas technologies</a:t>
            </a:r>
          </a:p>
        </p:txBody>
      </p:sp>
      <p:pic>
        <p:nvPicPr>
          <p:cNvPr id="1032" name="Picture 8" descr="Step-by-Step Guide to Constructing a Floating Drum Biogas Digester.">
            <a:extLst>
              <a:ext uri="{FF2B5EF4-FFF2-40B4-BE49-F238E27FC236}">
                <a16:creationId xmlns:a16="http://schemas.microsoft.com/office/drawing/2014/main" id="{5FA5A3E2-EDC7-DB9A-8890-7CAD0DA2B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385" y="555271"/>
            <a:ext cx="1647825" cy="2781300"/>
          </a:xfrm>
          <a:prstGeom prst="rect">
            <a:avLst/>
          </a:prstGeom>
          <a:noFill/>
          <a:ln>
            <a:solidFill>
              <a:srgbClr val="17656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0014633-AEAD-AAB1-D9CF-D757A9A14DAC}"/>
              </a:ext>
            </a:extLst>
          </p:cNvPr>
          <p:cNvSpPr/>
          <p:nvPr/>
        </p:nvSpPr>
        <p:spPr>
          <a:xfrm>
            <a:off x="7782430" y="3380322"/>
            <a:ext cx="1673733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Floating drum</a:t>
            </a:r>
          </a:p>
        </p:txBody>
      </p:sp>
      <p:pic>
        <p:nvPicPr>
          <p:cNvPr id="1034" name="Picture 10" descr="2: Daily measurement of biogas volume by inverted bottle filled ...">
            <a:extLst>
              <a:ext uri="{FF2B5EF4-FFF2-40B4-BE49-F238E27FC236}">
                <a16:creationId xmlns:a16="http://schemas.microsoft.com/office/drawing/2014/main" id="{16D77DAC-8CE7-48C4-8ABE-CAA4AE6D6D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704"/>
          <a:stretch/>
        </p:blipFill>
        <p:spPr bwMode="auto">
          <a:xfrm>
            <a:off x="8020810" y="3910775"/>
            <a:ext cx="4052782" cy="2592000"/>
          </a:xfrm>
          <a:prstGeom prst="rect">
            <a:avLst/>
          </a:prstGeom>
          <a:noFill/>
          <a:ln>
            <a:solidFill>
              <a:srgbClr val="176563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C7B1736-F651-4F55-C4AA-BE20D5E00D2D}"/>
              </a:ext>
            </a:extLst>
          </p:cNvPr>
          <p:cNvSpPr/>
          <p:nvPr/>
        </p:nvSpPr>
        <p:spPr>
          <a:xfrm>
            <a:off x="8619296" y="6525397"/>
            <a:ext cx="2272219" cy="338554"/>
          </a:xfrm>
          <a:prstGeom prst="rect">
            <a:avLst/>
          </a:prstGeom>
          <a:noFill/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Inverted bottle lab-setup</a:t>
            </a:r>
          </a:p>
        </p:txBody>
      </p:sp>
      <p:pic>
        <p:nvPicPr>
          <p:cNvPr id="1036" name="Picture 12" descr="Thinking - Free smileys icons">
            <a:extLst>
              <a:ext uri="{FF2B5EF4-FFF2-40B4-BE49-F238E27FC236}">
                <a16:creationId xmlns:a16="http://schemas.microsoft.com/office/drawing/2014/main" id="{B642B742-ADB1-0D06-069A-F0C65394F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078" y="4770000"/>
            <a:ext cx="2088000" cy="208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CC3AC0D-62D6-2B88-8118-1E177BCAC75C}"/>
              </a:ext>
            </a:extLst>
          </p:cNvPr>
          <p:cNvSpPr/>
          <p:nvPr/>
        </p:nvSpPr>
        <p:spPr>
          <a:xfrm>
            <a:off x="3843806" y="5188745"/>
            <a:ext cx="3458722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Automated/controlled environment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A7176FB-029F-15B8-FADF-13ABA4C31919}"/>
              </a:ext>
            </a:extLst>
          </p:cNvPr>
          <p:cNvSpPr/>
          <p:nvPr/>
        </p:nvSpPr>
        <p:spPr>
          <a:xfrm>
            <a:off x="4262654" y="5475446"/>
            <a:ext cx="1927290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Moisture Content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171DA2-D6F2-EFF6-214F-9FED928CF147}"/>
              </a:ext>
            </a:extLst>
          </p:cNvPr>
          <p:cNvSpPr/>
          <p:nvPr/>
        </p:nvSpPr>
        <p:spPr>
          <a:xfrm>
            <a:off x="4617145" y="5710745"/>
            <a:ext cx="1808576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DC1509-332F-75E7-4B1E-640395ABC0C7}"/>
              </a:ext>
            </a:extLst>
          </p:cNvPr>
          <p:cNvSpPr/>
          <p:nvPr/>
        </p:nvSpPr>
        <p:spPr>
          <a:xfrm>
            <a:off x="5036720" y="5997446"/>
            <a:ext cx="1808576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Mixing/turning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304A03B-0D9A-44C3-584C-BCE4365D3DE8}"/>
              </a:ext>
            </a:extLst>
          </p:cNvPr>
          <p:cNvSpPr/>
          <p:nvPr/>
        </p:nvSpPr>
        <p:spPr>
          <a:xfrm>
            <a:off x="5060123" y="6247775"/>
            <a:ext cx="1808576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3F90D0-FD62-4E6D-AC15-A53D99329EDE}"/>
              </a:ext>
            </a:extLst>
          </p:cNvPr>
          <p:cNvSpPr/>
          <p:nvPr/>
        </p:nvSpPr>
        <p:spPr>
          <a:xfrm>
            <a:off x="5930735" y="6498104"/>
            <a:ext cx="1761467" cy="338554"/>
          </a:xfrm>
          <a:prstGeom prst="rect">
            <a:avLst/>
          </a:prstGeom>
          <a:noFill/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Phone operated</a:t>
            </a:r>
          </a:p>
        </p:txBody>
      </p:sp>
    </p:spTree>
    <p:extLst>
      <p:ext uri="{BB962C8B-B14F-4D97-AF65-F5344CB8AC3E}">
        <p14:creationId xmlns:p14="http://schemas.microsoft.com/office/powerpoint/2010/main" val="70472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1_Animated_EDR_">
            <a:hlinkClick r:id="" action="ppaction://media"/>
            <a:extLst>
              <a:ext uri="{FF2B5EF4-FFF2-40B4-BE49-F238E27FC236}">
                <a16:creationId xmlns:a16="http://schemas.microsoft.com/office/drawing/2014/main" id="{FB530061-F378-BECE-2FA8-376ADC911B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" y="0"/>
            <a:ext cx="12191998" cy="6857999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1A1C21E-3E4A-C640-901C-98B90DA15E5F}"/>
              </a:ext>
            </a:extLst>
          </p:cNvPr>
          <p:cNvSpPr txBox="1">
            <a:spLocks/>
          </p:cNvSpPr>
          <p:nvPr/>
        </p:nvSpPr>
        <p:spPr>
          <a:xfrm rot="16200000">
            <a:off x="8549642" y="2900682"/>
            <a:ext cx="6543040" cy="74167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Concept</a:t>
            </a:r>
          </a:p>
        </p:txBody>
      </p:sp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B9F8CD74-5E0F-A172-6877-B377A2C42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1442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4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704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7CE300-CA1D-02C8-AEF8-E1C00A37F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42892-4B4B-ED0C-A802-0EA9C3508E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894080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Current Prototype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B5ACE6A2-3B6D-3F4B-DDFF-A93CB6E93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5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5725D0-2132-0B91-960C-B5635CEABD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80" b="6176"/>
          <a:stretch/>
        </p:blipFill>
        <p:spPr bwMode="auto">
          <a:xfrm>
            <a:off x="7295754" y="953777"/>
            <a:ext cx="4896246" cy="57467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85FC0E-39BE-49D4-798D-CD875EA32B4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12"/>
          <a:stretch/>
        </p:blipFill>
        <p:spPr>
          <a:xfrm>
            <a:off x="599440" y="954000"/>
            <a:ext cx="4766985" cy="5904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26355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1C21E-3E4A-C640-901C-98B90DA15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534179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accent5">
                    <a:lumMod val="50000"/>
                  </a:schemeClr>
                </a:solidFill>
              </a:rPr>
              <a:t>Market size/Potential</a:t>
            </a:r>
          </a:p>
        </p:txBody>
      </p:sp>
      <p:pic>
        <p:nvPicPr>
          <p:cNvPr id="4106" name="Picture 10" descr="Maps of the World">
            <a:extLst>
              <a:ext uri="{FF2B5EF4-FFF2-40B4-BE49-F238E27FC236}">
                <a16:creationId xmlns:a16="http://schemas.microsoft.com/office/drawing/2014/main" id="{8A256E90-346E-691C-6F18-51801EAA6B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686" y="631371"/>
            <a:ext cx="10373002" cy="59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D169BE2-2C3F-1BC4-FB1C-E8B23F628E86}"/>
              </a:ext>
            </a:extLst>
          </p:cNvPr>
          <p:cNvSpPr/>
          <p:nvPr/>
        </p:nvSpPr>
        <p:spPr>
          <a:xfrm>
            <a:off x="5979583" y="3482573"/>
            <a:ext cx="495300" cy="424794"/>
          </a:xfrm>
          <a:prstGeom prst="ellipse">
            <a:avLst/>
          </a:prstGeom>
          <a:noFill/>
          <a:ln w="19050">
            <a:solidFill>
              <a:srgbClr val="C0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TZ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B7475A5-3A51-0D56-DCD5-3A8C78823576}"/>
              </a:ext>
            </a:extLst>
          </p:cNvPr>
          <p:cNvSpPr/>
          <p:nvPr/>
        </p:nvSpPr>
        <p:spPr>
          <a:xfrm>
            <a:off x="5530850" y="3055737"/>
            <a:ext cx="1130300" cy="1278466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TZ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73DC919-3E5F-7C3E-FD5D-921E214BBFE8}"/>
              </a:ext>
            </a:extLst>
          </p:cNvPr>
          <p:cNvSpPr/>
          <p:nvPr/>
        </p:nvSpPr>
        <p:spPr>
          <a:xfrm rot="20053367">
            <a:off x="4482340" y="1825384"/>
            <a:ext cx="2097019" cy="3207232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TZ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2107036-5F3F-F2DF-DF4E-5E0448DC9EEA}"/>
              </a:ext>
            </a:extLst>
          </p:cNvPr>
          <p:cNvSpPr/>
          <p:nvPr/>
        </p:nvSpPr>
        <p:spPr>
          <a:xfrm>
            <a:off x="346841" y="631371"/>
            <a:ext cx="11203473" cy="6023332"/>
          </a:xfrm>
          <a:prstGeom prst="round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TZ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9222BD1A-78A4-E64C-18EC-FA56390BF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79367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6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32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1A33D3-E555-E0C7-221D-DECF3CB4A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28228-786A-3125-1E3F-F90FB8890F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894080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Encountered Challenges</a:t>
            </a:r>
          </a:p>
        </p:txBody>
      </p:sp>
      <p:sp>
        <p:nvSpPr>
          <p:cNvPr id="10" name="Slide Number Placeholder 7">
            <a:extLst>
              <a:ext uri="{FF2B5EF4-FFF2-40B4-BE49-F238E27FC236}">
                <a16:creationId xmlns:a16="http://schemas.microsoft.com/office/drawing/2014/main" id="{DDABB73E-253D-9AB7-29B9-228E32936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256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7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5BFACA-3594-75E9-3E40-BAF76B9719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000" y="1381760"/>
            <a:ext cx="3840000" cy="288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4F610-AED3-FC80-18DE-5C847EBEA6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889" b="24740"/>
          <a:stretch/>
        </p:blipFill>
        <p:spPr>
          <a:xfrm>
            <a:off x="0" y="1381760"/>
            <a:ext cx="3700508" cy="288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65573F-885C-9EF5-E379-30B09BAADB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704" r="6678" b="4593"/>
          <a:stretch/>
        </p:blipFill>
        <p:spPr>
          <a:xfrm>
            <a:off x="4723130" y="1381760"/>
            <a:ext cx="2977308" cy="288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643F46A-8189-D6C4-330D-F6A91BAD6BE6}"/>
              </a:ext>
            </a:extLst>
          </p:cNvPr>
          <p:cNvSpPr/>
          <p:nvPr/>
        </p:nvSpPr>
        <p:spPr>
          <a:xfrm>
            <a:off x="4526267" y="897225"/>
            <a:ext cx="337103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Concept changes and Errors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D64C1FFE-43DD-0C02-B675-647C5CADB9A4}"/>
              </a:ext>
            </a:extLst>
          </p:cNvPr>
          <p:cNvSpPr/>
          <p:nvPr/>
        </p:nvSpPr>
        <p:spPr>
          <a:xfrm>
            <a:off x="3745593" y="2821760"/>
            <a:ext cx="932452" cy="1551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Z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647AD8B-4C1A-E35C-4096-AB9A10CA1531}"/>
              </a:ext>
            </a:extLst>
          </p:cNvPr>
          <p:cNvSpPr/>
          <p:nvPr/>
        </p:nvSpPr>
        <p:spPr>
          <a:xfrm>
            <a:off x="7745523" y="2816320"/>
            <a:ext cx="606477" cy="16056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TZ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B98F99-22BC-4C60-6C65-2FC6904FE629}"/>
              </a:ext>
            </a:extLst>
          </p:cNvPr>
          <p:cNvSpPr/>
          <p:nvPr/>
        </p:nvSpPr>
        <p:spPr>
          <a:xfrm>
            <a:off x="2135253" y="4922160"/>
            <a:ext cx="337103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Financial constraints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6FC1AD-A0B9-4846-7593-F1035F1869AA}"/>
              </a:ext>
            </a:extLst>
          </p:cNvPr>
          <p:cNvSpPr/>
          <p:nvPr/>
        </p:nvSpPr>
        <p:spPr>
          <a:xfrm>
            <a:off x="7220781" y="4922160"/>
            <a:ext cx="4172779" cy="40011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Demand for intensive supervision 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D8FB03-5199-D9D5-B809-1907A7F83095}"/>
              </a:ext>
            </a:extLst>
          </p:cNvPr>
          <p:cNvSpPr/>
          <p:nvPr/>
        </p:nvSpPr>
        <p:spPr>
          <a:xfrm>
            <a:off x="7220781" y="5350493"/>
            <a:ext cx="4172779" cy="954107"/>
          </a:xfrm>
          <a:prstGeom prst="rect">
            <a:avLst/>
          </a:prstGeom>
          <a:solidFill>
            <a:schemeClr val="bg1"/>
          </a:solidFill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“Missing one day has implications for everything. Even with a common understanding yet, you have to be there, without that there is a high possibility of work repetition”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61AEAB-3BEA-1176-7F14-BD4A1371A6EB}"/>
              </a:ext>
            </a:extLst>
          </p:cNvPr>
          <p:cNvSpPr/>
          <p:nvPr/>
        </p:nvSpPr>
        <p:spPr>
          <a:xfrm>
            <a:off x="1734381" y="5350493"/>
            <a:ext cx="4172779" cy="738664"/>
          </a:xfrm>
          <a:prstGeom prst="rect">
            <a:avLst/>
          </a:prstGeom>
          <a:solidFill>
            <a:schemeClr val="bg1"/>
          </a:solidFill>
          <a:ln>
            <a:noFill/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development costs (transport and meals), Production costs, modification/changes costs, and daily transport costs to &amp; from ATC.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07B7E4D-0D38-FD95-73AA-4D6142A54263}"/>
              </a:ext>
            </a:extLst>
          </p:cNvPr>
          <p:cNvSpPr/>
          <p:nvPr/>
        </p:nvSpPr>
        <p:spPr>
          <a:xfrm>
            <a:off x="871660" y="6495852"/>
            <a:ext cx="10448680" cy="3385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lgDashDotDot"/>
          </a:ln>
        </p:spPr>
        <p:txBody>
          <a:bodyPr wrap="square" numCol="1">
            <a:spAutoFit/>
          </a:bodyPr>
          <a:lstStyle/>
          <a:p>
            <a:pPr algn="ctr"/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hope NM-AIST will someday have a hybrid workshop (Mechanical, electrical, electronics) to assist 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researchers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innovators</a:t>
            </a:r>
          </a:p>
        </p:txBody>
      </p:sp>
    </p:spTree>
    <p:extLst>
      <p:ext uri="{BB962C8B-B14F-4D97-AF65-F5344CB8AC3E}">
        <p14:creationId xmlns:p14="http://schemas.microsoft.com/office/powerpoint/2010/main" val="2729377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>
            <a:extLst>
              <a:ext uri="{FF2B5EF4-FFF2-40B4-BE49-F238E27FC236}">
                <a16:creationId xmlns:a16="http://schemas.microsoft.com/office/drawing/2014/main" id="{C3841740-59DF-B244-92B9-4B4D53779AD1}"/>
              </a:ext>
            </a:extLst>
          </p:cNvPr>
          <p:cNvSpPr txBox="1">
            <a:spLocks/>
          </p:cNvSpPr>
          <p:nvPr/>
        </p:nvSpPr>
        <p:spPr>
          <a:xfrm>
            <a:off x="0" y="1024558"/>
            <a:ext cx="8033657" cy="583344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4472C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1C21E-3E4A-C640-901C-98B90DA15E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1024558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5">
                    <a:lumMod val="50000"/>
                  </a:schemeClr>
                </a:solidFill>
              </a:rPr>
              <a:t>Way forward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A83590-68AE-BE45-BA01-CDBE4B7DCB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3657" y="1024559"/>
            <a:ext cx="4158343" cy="5833442"/>
          </a:xfrm>
        </p:spPr>
        <p:txBody>
          <a:bodyPr>
            <a:normAutofit fontScale="85000" lnSpcReduction="10000"/>
          </a:bodyPr>
          <a:lstStyle/>
          <a:p>
            <a:pPr algn="l"/>
            <a:endParaRPr lang="en-US" sz="1800" dirty="0">
              <a:solidFill>
                <a:schemeClr val="accent1"/>
              </a:solidFill>
            </a:endParaRPr>
          </a:p>
          <a:p>
            <a:pPr algn="l"/>
            <a:endParaRPr lang="en-US" sz="1800" dirty="0">
              <a:solidFill>
                <a:schemeClr val="accent1"/>
              </a:solidFill>
            </a:endParaRPr>
          </a:p>
          <a:p>
            <a:pPr algn="l"/>
            <a:endParaRPr lang="en-US" sz="1800" dirty="0">
              <a:solidFill>
                <a:schemeClr val="accent1"/>
              </a:solidFill>
            </a:endParaRPr>
          </a:p>
          <a:p>
            <a:pPr algn="l"/>
            <a:endParaRPr lang="en-US" dirty="0">
              <a:solidFill>
                <a:srgbClr val="0070C0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rgbClr val="C00000"/>
                </a:solidFill>
              </a:rPr>
              <a:t>USD 16,000/= Seed fund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i="1" dirty="0"/>
              <a:t>Innovation fund (</a:t>
            </a:r>
            <a:r>
              <a:rPr lang="en-US" sz="2000" i="1" dirty="0">
                <a:solidFill>
                  <a:srgbClr val="C00000"/>
                </a:solidFill>
              </a:rPr>
              <a:t>4,000 </a:t>
            </a:r>
            <a:r>
              <a:rPr lang="en-US" dirty="0">
                <a:solidFill>
                  <a:srgbClr val="C00000"/>
                </a:solidFill>
              </a:rPr>
              <a:t>USD</a:t>
            </a:r>
            <a:r>
              <a:rPr lang="en-US" sz="2000" i="1" dirty="0"/>
              <a:t>)</a:t>
            </a:r>
          </a:p>
          <a:p>
            <a:pPr algn="l"/>
            <a:r>
              <a:rPr lang="en-US" sz="2000" i="1" dirty="0"/>
              <a:t>    - </a:t>
            </a:r>
            <a:r>
              <a:rPr lang="en-US" sz="1900" i="1" dirty="0">
                <a:solidFill>
                  <a:srgbClr val="00B050"/>
                </a:solidFill>
              </a:rPr>
              <a:t>Perfecting EDR to fit for ARIPO &amp; WIPO patenting. </a:t>
            </a:r>
          </a:p>
          <a:p>
            <a:pPr algn="l"/>
            <a:endParaRPr lang="en-US" sz="1900" i="1" dirty="0">
              <a:solidFill>
                <a:srgbClr val="00B050"/>
              </a:solidFill>
            </a:endParaRPr>
          </a:p>
          <a:p>
            <a:pPr algn="l"/>
            <a:endParaRPr lang="en-US" sz="1900" i="1" dirty="0">
              <a:solidFill>
                <a:srgbClr val="00B050"/>
              </a:solidFill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i="1" dirty="0"/>
              <a:t> Production of three EDR (</a:t>
            </a:r>
            <a:r>
              <a:rPr lang="en-US" sz="2000" i="1" dirty="0">
                <a:solidFill>
                  <a:srgbClr val="C00000"/>
                </a:solidFill>
              </a:rPr>
              <a:t>12,000 </a:t>
            </a:r>
            <a:r>
              <a:rPr lang="en-US" dirty="0">
                <a:solidFill>
                  <a:srgbClr val="C00000"/>
                </a:solidFill>
              </a:rPr>
              <a:t>USD</a:t>
            </a:r>
            <a:r>
              <a:rPr lang="en-US" dirty="0"/>
              <a:t>)</a:t>
            </a:r>
            <a:endParaRPr lang="en-US" sz="2000" i="1" dirty="0"/>
          </a:p>
          <a:p>
            <a:pPr algn="l"/>
            <a:r>
              <a:rPr lang="en-US" sz="2100" i="1" dirty="0">
                <a:solidFill>
                  <a:prstClr val="black"/>
                </a:solidFill>
              </a:rPr>
              <a:t> - </a:t>
            </a:r>
            <a:r>
              <a:rPr lang="en-US" sz="2100" i="1" dirty="0">
                <a:solidFill>
                  <a:srgbClr val="C00000"/>
                </a:solidFill>
              </a:rPr>
              <a:t>@ 4,000 USD</a:t>
            </a:r>
            <a:r>
              <a:rPr lang="en-US" sz="2100" i="1" dirty="0">
                <a:solidFill>
                  <a:srgbClr val="00B050"/>
                </a:solidFill>
              </a:rPr>
              <a:t>, production cost</a:t>
            </a:r>
          </a:p>
          <a:p>
            <a:pPr algn="l"/>
            <a:r>
              <a:rPr lang="en-US" sz="2100" i="1" dirty="0">
                <a:solidFill>
                  <a:prstClr val="black"/>
                </a:solidFill>
              </a:rPr>
              <a:t>- </a:t>
            </a:r>
            <a:r>
              <a:rPr lang="en-US" sz="2100" i="1" dirty="0">
                <a:solidFill>
                  <a:srgbClr val="00B050"/>
                </a:solidFill>
              </a:rPr>
              <a:t>To be sold to any three among ARU, UDSM, SUA, UDOM, DIT etc. </a:t>
            </a:r>
            <a:r>
              <a:rPr lang="en-US" sz="2100" i="1" dirty="0">
                <a:solidFill>
                  <a:srgbClr val="C00000"/>
                </a:solidFill>
              </a:rPr>
              <a:t>@ 8,000 USD</a:t>
            </a:r>
          </a:p>
          <a:p>
            <a:pPr algn="l"/>
            <a:endParaRPr lang="en-US" sz="1900" i="1" dirty="0">
              <a:solidFill>
                <a:srgbClr val="00B050"/>
              </a:solidFill>
            </a:endParaRPr>
          </a:p>
          <a:p>
            <a:pPr algn="l"/>
            <a:endParaRPr lang="en-US" sz="2000" i="1" dirty="0"/>
          </a:p>
          <a:p>
            <a:r>
              <a:rPr lang="en-US" sz="2200" i="1" dirty="0">
                <a:solidFill>
                  <a:srgbClr val="00B050"/>
                </a:solidFill>
              </a:rPr>
              <a:t>“Project proposals__ Innovation and community centred projects”</a:t>
            </a:r>
            <a:endParaRPr lang="en-US" sz="2000" b="1" dirty="0"/>
          </a:p>
        </p:txBody>
      </p:sp>
      <p:pic>
        <p:nvPicPr>
          <p:cNvPr id="1026" name="Picture 2" descr="AMP's KiwiSaver Performance - December 2021">
            <a:extLst>
              <a:ext uri="{FF2B5EF4-FFF2-40B4-BE49-F238E27FC236}">
                <a16:creationId xmlns:a16="http://schemas.microsoft.com/office/drawing/2014/main" id="{411FE250-20FD-49EF-9929-1D9B86122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" y="1949904"/>
            <a:ext cx="8016881" cy="417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7">
            <a:extLst>
              <a:ext uri="{FF2B5EF4-FFF2-40B4-BE49-F238E27FC236}">
                <a16:creationId xmlns:a16="http://schemas.microsoft.com/office/drawing/2014/main" id="{9EAE9835-7816-1530-242E-0569257A3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8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56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103 Thank You For Listening Stock Photos, Pictures &amp; Royalty-Free Images -  iStock">
            <a:extLst>
              <a:ext uri="{FF2B5EF4-FFF2-40B4-BE49-F238E27FC236}">
                <a16:creationId xmlns:a16="http://schemas.microsoft.com/office/drawing/2014/main" id="{CB4C062C-FB98-4802-BC81-B44D1CE9E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7F6A1CD2-969F-A6D9-70CC-0CE5D9D24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6543040"/>
            <a:ext cx="599440" cy="314960"/>
          </a:xfrm>
          <a:solidFill>
            <a:schemeClr val="accent5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txBody>
          <a:bodyPr/>
          <a:lstStyle/>
          <a:p>
            <a:pPr algn="ctr"/>
            <a:fld id="{3986CEC0-B2F3-5C4B-87EB-3281EA338910}" type="slidenum">
              <a:rPr lang="en-US" sz="2400" b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 algn="ctr"/>
              <a:t>9</a:t>
            </a:fld>
            <a:endParaRPr lang="en-US" sz="2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9250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7270</TotalTime>
  <Words>364</Words>
  <Application>Microsoft Office PowerPoint</Application>
  <PresentationFormat>Widescreen</PresentationFormat>
  <Paragraphs>76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1_Office Theme</vt:lpstr>
      <vt:lpstr>PowerPoint Presentation</vt:lpstr>
      <vt:lpstr>Introduction &amp; Problem Statement  </vt:lpstr>
      <vt:lpstr>The Need</vt:lpstr>
      <vt:lpstr>PowerPoint Presentation</vt:lpstr>
      <vt:lpstr>Current Prototype</vt:lpstr>
      <vt:lpstr>Market size/Potential</vt:lpstr>
      <vt:lpstr>Encountered Challenges</vt:lpstr>
      <vt:lpstr>Way forward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ARU ‘Business Incubator’ Workshop –Inspirational Talk</dc:title>
  <dc:creator>Eng. Petro Mwamlima</dc:creator>
  <cp:lastModifiedBy>Petro Mwamlima</cp:lastModifiedBy>
  <cp:revision>459</cp:revision>
  <dcterms:created xsi:type="dcterms:W3CDTF">2022-02-08T09:19:13Z</dcterms:created>
  <dcterms:modified xsi:type="dcterms:W3CDTF">2024-04-26T09:29:41Z</dcterms:modified>
</cp:coreProperties>
</file>

<file path=docProps/thumbnail.jpeg>
</file>